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Noto Sans CJK KR"/>
              </a:rPr>
              <a:t>슬라이드를 이동하려면 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ko-KR" sz="2000" spc="-1" strike="noStrike">
                <a:latin typeface="Noto Sans CJK KR"/>
              </a:rPr>
              <a:t>메모 서식을 편집하려면 클릭하십시오</a:t>
            </a:r>
            <a:r>
              <a:rPr b="0" lang="en-US" sz="2000" spc="-1" strike="noStrike">
                <a:latin typeface="Noto Sans CJK KR"/>
              </a:rPr>
              <a:t>.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Noto Serif CJK KR"/>
              </a:rPr>
              <a:t>&lt;머리글&gt;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447B902-5084-4D5E-B62D-D1E1B5B844FA}" type="slidenum">
              <a:rPr b="0" lang="en-US" sz="1400" spc="-1" strike="noStrike">
                <a:latin typeface="Noto Serif CJK KR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8D62DB9-266F-4C7B-A51C-1B32ABE4412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ans CJK K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Noto Sans CJK K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latin typeface="Noto Sans CJK KR"/>
              </a:rPr>
              <a:t>제목 텍스트의 서식을 편집하려면 클릭하십시오</a:t>
            </a:r>
            <a:r>
              <a:rPr b="0" lang="en-US" sz="1800" spc="-1" strike="noStrike">
                <a:latin typeface="Noto Sans CJK KR"/>
              </a:rPr>
              <a:t>.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Noto Sans CJK KR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arxiv.org/pdf/1311.2524.pdf" TargetMode="External"/><Relationship Id="rId2" Type="http://schemas.openxmlformats.org/officeDocument/2006/relationships/hyperlink" Target="https://arxiv.org/pdf/1504.08083.pdf" TargetMode="External"/><Relationship Id="rId3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703.06870.pdf" TargetMode="External"/><Relationship Id="rId6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523880" y="35640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맑은 고딕"/>
              </a:rPr>
              <a:t>Mask R-CNN</a:t>
            </a:r>
            <a:endParaRPr b="0" lang="en-US" sz="6000" spc="-1" strike="noStrike">
              <a:latin typeface="Noto Sans CJK KR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523880" y="274392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Kaiming He | 24 Jan 2018</a:t>
            </a:r>
            <a:endParaRPr b="0" lang="en-US" sz="2400" spc="-1" strike="noStrike">
              <a:latin typeface="Noto Sans CJK KR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Noto Sans CJK KR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논문 구현</a:t>
            </a:r>
            <a:endParaRPr b="0" lang="en-US" sz="2400" spc="-1" strike="noStrike">
              <a:latin typeface="Noto Sans CJK KR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Noto Sans CJK KR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9187560" y="160200"/>
            <a:ext cx="274248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</a:rPr>
              <a:t>1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7587000" y="5840640"/>
            <a:ext cx="4744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Noto Sans CJK KR"/>
              </a:rPr>
              <a:t>CloseAI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Noto Sans CJK KR"/>
              </a:rPr>
              <a:t>팀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이상헌 박준혁 김유철 이정훈 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맑은 고딕"/>
              </a:rPr>
              <a:t>Sliding window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10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892560" y="2475720"/>
            <a:ext cx="4943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고정된 크기의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window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각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window 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위치에서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CNN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느리다는 단점</a:t>
            </a:r>
            <a:endParaRPr b="0" lang="en-US" sz="2800" spc="-1" strike="noStrike">
              <a:latin typeface="Noto Sans CJK KR"/>
            </a:endParaRPr>
          </a:p>
        </p:txBody>
      </p:sp>
      <p:pic>
        <p:nvPicPr>
          <p:cNvPr id="132" name="그림 2" descr=""/>
          <p:cNvPicPr/>
          <p:nvPr/>
        </p:nvPicPr>
        <p:blipFill>
          <a:blip r:embed="rId1"/>
          <a:stretch/>
        </p:blipFill>
        <p:spPr>
          <a:xfrm>
            <a:off x="889560" y="1824120"/>
            <a:ext cx="4989240" cy="394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맑은 고딕"/>
              </a:rPr>
              <a:t>Selective search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11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7054560" y="2187720"/>
            <a:ext cx="5379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5"/>
          <p:cNvSpPr/>
          <p:nvPr/>
        </p:nvSpPr>
        <p:spPr>
          <a:xfrm>
            <a:off x="7490520" y="1822320"/>
            <a:ext cx="4943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초기 분할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유사 영역 병합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지역 제안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객체 검출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</p:txBody>
      </p:sp>
      <p:pic>
        <p:nvPicPr>
          <p:cNvPr id="138" name="그림 6" descr=""/>
          <p:cNvPicPr/>
          <p:nvPr/>
        </p:nvPicPr>
        <p:blipFill>
          <a:blip r:embed="rId1"/>
          <a:stretch/>
        </p:blipFill>
        <p:spPr>
          <a:xfrm>
            <a:off x="321120" y="1690560"/>
            <a:ext cx="6894720" cy="444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맑은 고딕"/>
              </a:rPr>
              <a:t>R-CNN</a:t>
            </a:r>
            <a:r>
              <a:rPr b="1" lang="ko-KR" sz="4400" spc="-1" strike="noStrike">
                <a:solidFill>
                  <a:srgbClr val="000000"/>
                </a:solidFill>
                <a:latin typeface="맑은 고딕"/>
              </a:rPr>
              <a:t>의 한계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838080" y="2180880"/>
            <a:ext cx="107974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1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cpu 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기반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Selective search 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많은 시간 소요 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Selective search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로 추출한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RoI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마다 개별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CNN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연산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약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2000 * CNN) 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SVM, Bounding Box Regressor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가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CNN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과 분리 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CNN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 고정되므로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SVM, Bounding Box Regressor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 결과로       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CNN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을 업데이트할 수 없어서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end-to-end 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방식으로 학습 불가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Noto Sans CJK KR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12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216120" y="3101400"/>
            <a:ext cx="80395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맑은 고딕"/>
                <a:ea typeface="DejaVu Sans"/>
              </a:rPr>
              <a:t>Fast R-CNN</a:t>
            </a:r>
            <a:endParaRPr b="0" lang="en-US" sz="5400" spc="-1" strike="noStrike">
              <a:latin typeface="Noto Sans CJK KR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13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5418720" y="4250160"/>
            <a:ext cx="6772680" cy="151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Fast R-CNN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pic>
        <p:nvPicPr>
          <p:cNvPr id="149" name="그림 7" descr=""/>
          <p:cNvPicPr/>
          <p:nvPr/>
        </p:nvPicPr>
        <p:blipFill>
          <a:blip r:embed="rId1"/>
          <a:stretch/>
        </p:blipFill>
        <p:spPr>
          <a:xfrm>
            <a:off x="318240" y="1781280"/>
            <a:ext cx="11554560" cy="4267080"/>
          </a:xfrm>
          <a:prstGeom prst="rect">
            <a:avLst/>
          </a:prstGeom>
          <a:ln>
            <a:noFill/>
          </a:ln>
        </p:spPr>
      </p:pic>
      <p:sp>
        <p:nvSpPr>
          <p:cNvPr id="150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14</a:t>
            </a:r>
            <a:endParaRPr b="0" lang="en-US" sz="20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RoI pooling</a:t>
            </a:r>
            <a:endParaRPr b="0" lang="en-US" sz="4400" spc="-1" strike="noStrike">
              <a:latin typeface="Noto Sans CJK KR"/>
            </a:endParaRPr>
          </a:p>
        </p:txBody>
      </p:sp>
      <p:pic>
        <p:nvPicPr>
          <p:cNvPr id="152" name="그림 3" descr=""/>
          <p:cNvPicPr/>
          <p:nvPr/>
        </p:nvPicPr>
        <p:blipFill>
          <a:blip r:embed="rId1"/>
          <a:stretch/>
        </p:blipFill>
        <p:spPr>
          <a:xfrm>
            <a:off x="217800" y="1823040"/>
            <a:ext cx="5146200" cy="3927960"/>
          </a:xfrm>
          <a:prstGeom prst="rect">
            <a:avLst/>
          </a:prstGeom>
          <a:ln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1054440" y="5751720"/>
            <a:ext cx="39618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SPP (Spatial Pyramid Pooling)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5181480" y="1823040"/>
            <a:ext cx="58582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RoI Pooling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에 사용되는 알고리즘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4x4 , 2x2, 1x1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bin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들을 가진 각각의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SPP Layer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을 통과 후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Concatenate(1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차원 특성 벡터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2800" spc="-1" strike="noStrike">
              <a:latin typeface="Noto Sans CJK KR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15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R-CNN</a:t>
            </a: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과의 차이 및 한계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86000" y="1690560"/>
            <a:ext cx="107600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약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2000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번의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CNN 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연산을 한 번의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CNN 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연산으로 바꿔 속도 향상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단일 손실 함수를 사용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. Classification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과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Bounding Box Regressor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을 동시에 최적화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위의 이유로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end-to-end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로 학습 가능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여전히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cpu 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기반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selective search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를 사용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2800" spc="-1" strike="noStrike">
              <a:latin typeface="Noto Sans CJK KR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16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6216120" y="3101400"/>
            <a:ext cx="80395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맑은 고딕"/>
                <a:ea typeface="DejaVu Sans"/>
              </a:rPr>
              <a:t>Faster R-CNN</a:t>
            </a:r>
            <a:endParaRPr b="0" lang="en-US" sz="5400" spc="-1" strike="noStrike">
              <a:latin typeface="Noto Sans CJK KR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17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5418720" y="4250160"/>
            <a:ext cx="6772680" cy="151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93800" y="37980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Faster R-CNN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18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pic>
        <p:nvPicPr>
          <p:cNvPr id="168" name="그림 8" descr=""/>
          <p:cNvPicPr/>
          <p:nvPr/>
        </p:nvPicPr>
        <p:blipFill>
          <a:blip r:embed="rId1"/>
          <a:stretch/>
        </p:blipFill>
        <p:spPr>
          <a:xfrm>
            <a:off x="1146960" y="1882080"/>
            <a:ext cx="9897120" cy="393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Faster R-CNN</a:t>
            </a:r>
            <a:endParaRPr b="0" lang="en-US" sz="4400" spc="-1" strike="noStrike">
              <a:latin typeface="Noto Sans CJK KR"/>
            </a:endParaRPr>
          </a:p>
        </p:txBody>
      </p:sp>
      <p:pic>
        <p:nvPicPr>
          <p:cNvPr id="170" name="그림 3" descr=""/>
          <p:cNvPicPr/>
          <p:nvPr/>
        </p:nvPicPr>
        <p:blipFill>
          <a:blip r:embed="rId1"/>
          <a:stretch/>
        </p:blipFill>
        <p:spPr>
          <a:xfrm>
            <a:off x="152280" y="1882080"/>
            <a:ext cx="7899480" cy="400176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7580520" y="2226600"/>
            <a:ext cx="421740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3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가지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scale, ratio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각 그리드마다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9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개의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anchor box 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생성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Noto Sans CJK KR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19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목차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756040" y="2126160"/>
            <a:ext cx="4943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Mask R-CNN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코드 구현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Reference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QnA</a:t>
            </a:r>
            <a:endParaRPr b="0" lang="en-US" sz="2800" spc="-1" strike="noStrike">
              <a:latin typeface="Noto Sans CJK KR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990720" y="2126160"/>
            <a:ext cx="4943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Object Detection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R-CNN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Fast R-CNN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Faster R-CNN</a:t>
            </a:r>
            <a:endParaRPr b="0" lang="en-US" sz="2800" spc="-1" strike="noStrike">
              <a:latin typeface="Noto Sans CJK KR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9187560" y="160200"/>
            <a:ext cx="274248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</a:rPr>
              <a:t>2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그림 3" descr=""/>
          <p:cNvPicPr/>
          <p:nvPr/>
        </p:nvPicPr>
        <p:blipFill>
          <a:blip r:embed="rId1"/>
          <a:stretch/>
        </p:blipFill>
        <p:spPr>
          <a:xfrm>
            <a:off x="213120" y="1312560"/>
            <a:ext cx="11831040" cy="484812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793800" y="37980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Faster R-CNN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20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838080" y="3567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Fast R-CNN </a:t>
            </a: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차이점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780480" y="267408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Selective Search 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대신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RPN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을 사용하여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region proposals 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생성 속도 개선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동일한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CNN 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특징 맵을 공유하여 연산 자원 효율 극대화</a:t>
            </a:r>
            <a:endParaRPr b="0" lang="en-US" sz="2800" spc="-1" strike="noStrike">
              <a:latin typeface="Noto Sans CJK KR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21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6216120" y="3101400"/>
            <a:ext cx="80395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맑은 고딕"/>
                <a:ea typeface="DejaVu Sans"/>
              </a:rPr>
              <a:t>Mask R-CNN</a:t>
            </a:r>
            <a:endParaRPr b="0" lang="en-US" sz="5400" spc="-1" strike="noStrike">
              <a:latin typeface="Noto Sans CJK KR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22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5418720" y="4250160"/>
            <a:ext cx="6772680" cy="151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Mask R-CNN</a:t>
            </a:r>
            <a:endParaRPr b="0" lang="en-US" sz="4400" spc="-1" strike="noStrike">
              <a:latin typeface="Noto Sans CJK KR"/>
            </a:endParaRPr>
          </a:p>
        </p:txBody>
      </p:sp>
      <p:pic>
        <p:nvPicPr>
          <p:cNvPr id="187" name="그림 3" descr=""/>
          <p:cNvPicPr/>
          <p:nvPr/>
        </p:nvPicPr>
        <p:blipFill>
          <a:blip r:embed="rId1"/>
          <a:stretch/>
        </p:blipFill>
        <p:spPr>
          <a:xfrm>
            <a:off x="709200" y="1507680"/>
            <a:ext cx="10544760" cy="425016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1046160" y="5934600"/>
            <a:ext cx="64576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RoI Pooling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에서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RoI Align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으로 변경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Mask branch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추가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23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RoI Pooling</a:t>
            </a: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의 문제점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24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94" name="그림 5" descr=""/>
          <p:cNvPicPr/>
          <p:nvPr/>
        </p:nvPicPr>
        <p:blipFill>
          <a:blip r:embed="rId1"/>
          <a:stretch/>
        </p:blipFill>
        <p:spPr>
          <a:xfrm>
            <a:off x="378720" y="1882080"/>
            <a:ext cx="3986640" cy="4083120"/>
          </a:xfrm>
          <a:prstGeom prst="rect">
            <a:avLst/>
          </a:prstGeom>
          <a:ln>
            <a:noFill/>
          </a:ln>
        </p:spPr>
      </p:pic>
      <p:pic>
        <p:nvPicPr>
          <p:cNvPr id="195" name="그림 8" descr=""/>
          <p:cNvPicPr/>
          <p:nvPr/>
        </p:nvPicPr>
        <p:blipFill>
          <a:blip r:embed="rId2"/>
          <a:stretch/>
        </p:blipFill>
        <p:spPr>
          <a:xfrm>
            <a:off x="4216680" y="1948320"/>
            <a:ext cx="4069800" cy="3951000"/>
          </a:xfrm>
          <a:prstGeom prst="rect">
            <a:avLst/>
          </a:prstGeom>
          <a:ln>
            <a:noFill/>
          </a:ln>
        </p:spPr>
      </p:pic>
      <p:sp>
        <p:nvSpPr>
          <p:cNvPr id="196" name="CustomShape 4"/>
          <p:cNvSpPr/>
          <p:nvPr/>
        </p:nvSpPr>
        <p:spPr>
          <a:xfrm>
            <a:off x="8287200" y="2743200"/>
            <a:ext cx="3442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Quantization(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양자화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문제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8299800" y="3426840"/>
            <a:ext cx="34304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실수를 정수로 바꾸는 과정에서 데이터 소실 발생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픽셀 단위로 진행하는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segmentation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에서는 부정적인 영향을 준다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RoI Align</a:t>
            </a:r>
            <a:endParaRPr b="0" lang="en-US" sz="4400" spc="-1" strike="noStrike">
              <a:latin typeface="Noto Sans CJK KR"/>
            </a:endParaRPr>
          </a:p>
        </p:txBody>
      </p:sp>
      <p:pic>
        <p:nvPicPr>
          <p:cNvPr id="199" name="그림 3" descr=""/>
          <p:cNvPicPr/>
          <p:nvPr/>
        </p:nvPicPr>
        <p:blipFill>
          <a:blip r:embed="rId1"/>
          <a:stretch/>
        </p:blipFill>
        <p:spPr>
          <a:xfrm>
            <a:off x="696240" y="2013480"/>
            <a:ext cx="7715520" cy="401940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25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8669520" y="2828880"/>
            <a:ext cx="37026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하나의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cell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에 있는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개의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sampling point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에 대하여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max pooling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Mask branch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26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pic>
        <p:nvPicPr>
          <p:cNvPr id="206" name="그림 6" descr=""/>
          <p:cNvPicPr/>
          <p:nvPr/>
        </p:nvPicPr>
        <p:blipFill>
          <a:blip r:embed="rId1"/>
          <a:stretch/>
        </p:blipFill>
        <p:spPr>
          <a:xfrm>
            <a:off x="171360" y="3872160"/>
            <a:ext cx="5581080" cy="2589480"/>
          </a:xfrm>
          <a:prstGeom prst="rect">
            <a:avLst/>
          </a:prstGeom>
          <a:ln>
            <a:noFill/>
          </a:ln>
        </p:spPr>
      </p:pic>
      <p:sp>
        <p:nvSpPr>
          <p:cNvPr id="207" name="CustomShape 4"/>
          <p:cNvSpPr/>
          <p:nvPr/>
        </p:nvSpPr>
        <p:spPr>
          <a:xfrm>
            <a:off x="6448320" y="2643840"/>
            <a:ext cx="490464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각각의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RoI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에 작은 크기의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FCN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 추가된 형태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클래스 단위로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mask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를 생성한 후 픽셀이 해당 클래스에 해당되는지 여부를 표시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208" name="그림 8" descr=""/>
          <p:cNvPicPr/>
          <p:nvPr/>
        </p:nvPicPr>
        <p:blipFill>
          <a:blip r:embed="rId2"/>
          <a:stretch/>
        </p:blipFill>
        <p:spPr>
          <a:xfrm>
            <a:off x="166680" y="1690560"/>
            <a:ext cx="5476320" cy="223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FPN(Feature Pyramid Network)</a:t>
            </a:r>
            <a:endParaRPr b="0" lang="en-US" sz="4400" spc="-1" strike="noStrike">
              <a:latin typeface="Noto Sans CJK KR"/>
            </a:endParaRPr>
          </a:p>
        </p:txBody>
      </p:sp>
      <p:pic>
        <p:nvPicPr>
          <p:cNvPr id="210" name="그림 3" descr=""/>
          <p:cNvPicPr/>
          <p:nvPr/>
        </p:nvPicPr>
        <p:blipFill>
          <a:blip r:embed="rId1"/>
          <a:stretch/>
        </p:blipFill>
        <p:spPr>
          <a:xfrm>
            <a:off x="523440" y="1409400"/>
            <a:ext cx="5372280" cy="5311080"/>
          </a:xfrm>
          <a:prstGeom prst="rect">
            <a:avLst/>
          </a:prstGeom>
          <a:ln>
            <a:noFill/>
          </a:ln>
        </p:spPr>
      </p:pic>
      <p:sp>
        <p:nvSpPr>
          <p:cNvPr id="211" name="CustomShape 2"/>
          <p:cNvSpPr/>
          <p:nvPr/>
        </p:nvSpPr>
        <p:spPr>
          <a:xfrm>
            <a:off x="6791400" y="3000240"/>
            <a:ext cx="436176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다중 스케일 특성</a:t>
            </a: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(Multi-scale Features)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정확한 객체 검출 및 분할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성능 향상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27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Mask R-CNN </a:t>
            </a: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결과</a:t>
            </a:r>
            <a:endParaRPr b="0" lang="en-US" sz="4400" spc="-1" strike="noStrike">
              <a:latin typeface="Noto Sans CJK KR"/>
            </a:endParaRPr>
          </a:p>
        </p:txBody>
      </p:sp>
      <p:pic>
        <p:nvPicPr>
          <p:cNvPr id="215" name="그림 3" descr=""/>
          <p:cNvPicPr/>
          <p:nvPr/>
        </p:nvPicPr>
        <p:blipFill>
          <a:blip r:embed="rId1"/>
          <a:stretch/>
        </p:blipFill>
        <p:spPr>
          <a:xfrm>
            <a:off x="512640" y="1390680"/>
            <a:ext cx="11449800" cy="428544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28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평가 지표</a:t>
            </a:r>
            <a:endParaRPr b="0" lang="en-US" sz="4400" spc="-1" strike="noStrike">
              <a:latin typeface="Noto Sans CJK KR"/>
            </a:endParaRPr>
          </a:p>
        </p:txBody>
      </p:sp>
      <p:pic>
        <p:nvPicPr>
          <p:cNvPr id="219" name="그림 3" descr=""/>
          <p:cNvPicPr/>
          <p:nvPr/>
        </p:nvPicPr>
        <p:blipFill>
          <a:blip r:embed="rId1"/>
          <a:stretch/>
        </p:blipFill>
        <p:spPr>
          <a:xfrm>
            <a:off x="0" y="1348920"/>
            <a:ext cx="7066800" cy="534816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7391520" y="2181240"/>
            <a:ext cx="414252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AP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는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Precision-Recall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곡선 아래의 면적을 계산한 값 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모델이 다양한 임계 값에서 얼마나 일관되게 높은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Precision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과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Recall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을 유지하는지를 평가합니다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29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216120" y="3101400"/>
            <a:ext cx="80395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맑은 고딕"/>
                <a:ea typeface="DejaVu Sans"/>
              </a:rPr>
              <a:t>Object Detection</a:t>
            </a:r>
            <a:endParaRPr b="0" lang="en-US" sz="5400" spc="-1" strike="noStrike">
              <a:latin typeface="Noto Sans CJK KR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3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5418720" y="4250160"/>
            <a:ext cx="6772680" cy="151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216120" y="3101400"/>
            <a:ext cx="80395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ko-KR" sz="5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코드 구현</a:t>
            </a:r>
            <a:endParaRPr b="0" lang="en-US" sz="5400" spc="-1" strike="noStrike">
              <a:latin typeface="Noto Sans CJK KR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30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5418720" y="4250160"/>
            <a:ext cx="6772680" cy="151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그림 3" descr=""/>
          <p:cNvPicPr/>
          <p:nvPr/>
        </p:nvPicPr>
        <p:blipFill>
          <a:blip r:embed="rId1"/>
          <a:stretch/>
        </p:blipFill>
        <p:spPr>
          <a:xfrm>
            <a:off x="542880" y="781200"/>
            <a:ext cx="11076840" cy="552096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31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32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pic>
        <p:nvPicPr>
          <p:cNvPr id="232" name="그림 1" descr=""/>
          <p:cNvPicPr/>
          <p:nvPr/>
        </p:nvPicPr>
        <p:blipFill>
          <a:blip r:embed="rId1"/>
          <a:stretch/>
        </p:blipFill>
        <p:spPr>
          <a:xfrm>
            <a:off x="2675520" y="0"/>
            <a:ext cx="68400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6216120" y="3101400"/>
            <a:ext cx="80395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맑은 고딕"/>
                <a:ea typeface="DejaVu Sans"/>
              </a:rPr>
              <a:t>Reference</a:t>
            </a:r>
            <a:endParaRPr b="0" lang="en-US" sz="5400" spc="-1" strike="noStrike">
              <a:latin typeface="Noto Sans CJK KR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33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5418720" y="4250160"/>
            <a:ext cx="6772680" cy="151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95320" y="1247760"/>
            <a:ext cx="8991000" cy="47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Rich feature hierarchies for accurate object detection and semantic segmentation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Ross B. Girshick, 2014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DejaVu Sans"/>
                <a:hlinkClick r:id="rId1"/>
              </a:rPr>
              <a:t>https://arxiv.org/pdf/1311.2524.pdf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Fast R-CNN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Ross B. Girshick, 2015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DejaVu Sans"/>
                <a:hlinkClick r:id="rId2"/>
              </a:rPr>
              <a:t>https://arxiv.org/pdf/1504.08083.pdf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Faster R-CNN: Towards Real-Time Object Detection with Region Proposal Networks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Shaoqing Ren, 2015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DejaVu Sans"/>
                <a:hlinkClick r:id="rId3"/>
              </a:rPr>
              <a:t>https://arxiv.org/pdf/1506.01497.pdf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Mask R-CNN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Kaiming He, 2017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DejaVu Sans"/>
                <a:hlinkClick r:id="rId4"/>
              </a:rPr>
              <a:t>https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DejaVu Sans"/>
                <a:hlinkClick r:id="rId5"/>
              </a:rPr>
              <a:t>://arxiv.org/pdf/1703.06870.pdf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34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6806520" y="3044160"/>
            <a:ext cx="80395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맑은 고딕"/>
                <a:ea typeface="DejaVu Sans"/>
              </a:rPr>
              <a:t>Q&amp;A</a:t>
            </a:r>
            <a:endParaRPr b="0" lang="en-US" sz="5400" spc="-1" strike="noStrike">
              <a:latin typeface="Noto Sans CJK KR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35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5418720" y="4250160"/>
            <a:ext cx="6772680" cy="151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맑은 고딕"/>
              </a:rPr>
              <a:t>Object Detection</a:t>
            </a:r>
            <a:endParaRPr b="0" lang="en-US" sz="4400" spc="-1" strike="noStrike">
              <a:latin typeface="Noto Sans CJK KR"/>
            </a:endParaRPr>
          </a:p>
        </p:txBody>
      </p:sp>
      <p:pic>
        <p:nvPicPr>
          <p:cNvPr id="97" name="내용 개체 틀 3" descr=""/>
          <p:cNvPicPr/>
          <p:nvPr/>
        </p:nvPicPr>
        <p:blipFill>
          <a:blip r:embed="rId1"/>
          <a:stretch/>
        </p:blipFill>
        <p:spPr>
          <a:xfrm>
            <a:off x="1490400" y="2172960"/>
            <a:ext cx="8811000" cy="355248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4</a:t>
            </a:r>
            <a:endParaRPr b="0" lang="en-US" sz="20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0760" y="1468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맑은 고딕"/>
              </a:rPr>
              <a:t>Object Detection </a:t>
            </a:r>
            <a:r>
              <a:rPr b="1" lang="ko-KR" sz="4400" spc="-1" strike="noStrike">
                <a:solidFill>
                  <a:srgbClr val="000000"/>
                </a:solidFill>
                <a:latin typeface="맑은 고딕"/>
              </a:rPr>
              <a:t>방식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5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1510200" y="1720080"/>
            <a:ext cx="1135440" cy="55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1-Stage</a:t>
            </a:r>
            <a:endParaRPr b="0" lang="en-US" sz="1800" spc="-1" strike="noStrike">
              <a:latin typeface="Noto Sans CJK KR"/>
            </a:endParaRPr>
          </a:p>
        </p:txBody>
      </p:sp>
      <p:grpSp>
        <p:nvGrpSpPr>
          <p:cNvPr id="104" name="Group 5"/>
          <p:cNvGrpSpPr/>
          <p:nvPr/>
        </p:nvGrpSpPr>
        <p:grpSpPr>
          <a:xfrm>
            <a:off x="1212120" y="1845000"/>
            <a:ext cx="8496720" cy="4510440"/>
            <a:chOff x="1212120" y="1845000"/>
            <a:chExt cx="8496720" cy="4510440"/>
          </a:xfrm>
        </p:grpSpPr>
        <p:pic>
          <p:nvPicPr>
            <p:cNvPr id="105" name="그림 6" descr=""/>
            <p:cNvPicPr/>
            <p:nvPr/>
          </p:nvPicPr>
          <p:blipFill>
            <a:blip r:embed="rId1"/>
            <a:stretch/>
          </p:blipFill>
          <p:spPr>
            <a:xfrm>
              <a:off x="1212120" y="2428200"/>
              <a:ext cx="8496720" cy="1485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" name="그림 13" descr=""/>
            <p:cNvPicPr/>
            <p:nvPr/>
          </p:nvPicPr>
          <p:blipFill>
            <a:blip r:embed="rId2"/>
            <a:stretch/>
          </p:blipFill>
          <p:spPr>
            <a:xfrm>
              <a:off x="1392480" y="5117760"/>
              <a:ext cx="7077240" cy="1237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7" name="CustomShape 6"/>
            <p:cNvSpPr/>
            <p:nvPr/>
          </p:nvSpPr>
          <p:spPr>
            <a:xfrm>
              <a:off x="2064240" y="4475880"/>
              <a:ext cx="1135440" cy="55332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1-Stage</a:t>
              </a:r>
              <a:endParaRPr b="0" lang="en-US" sz="1800" spc="-1" strike="noStrike">
                <a:latin typeface="Noto Sans CJK KR"/>
              </a:endParaRPr>
            </a:p>
          </p:txBody>
        </p:sp>
        <p:sp>
          <p:nvSpPr>
            <p:cNvPr id="108" name="CustomShape 7"/>
            <p:cNvSpPr/>
            <p:nvPr/>
          </p:nvSpPr>
          <p:spPr>
            <a:xfrm>
              <a:off x="2064240" y="1845000"/>
              <a:ext cx="1135440" cy="55332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2-Stage</a:t>
              </a:r>
              <a:endParaRPr b="0" lang="en-US" sz="1800" spc="-1" strike="noStrike">
                <a:latin typeface="Noto Sans CJK KR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6216120" y="3101400"/>
            <a:ext cx="80395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맑은 고딕"/>
                <a:ea typeface="DejaVu Sans"/>
              </a:rPr>
              <a:t>R-CNN</a:t>
            </a:r>
            <a:endParaRPr b="0" lang="en-US" sz="5400" spc="-1" strike="noStrike">
              <a:latin typeface="Noto Sans CJK KR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6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5418720" y="4250160"/>
            <a:ext cx="6772680" cy="151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맑은 고딕"/>
              </a:rPr>
              <a:t>R-CNN Process</a:t>
            </a:r>
            <a:endParaRPr b="0" lang="en-US" sz="4400" spc="-1" strike="noStrike">
              <a:latin typeface="Noto Sans CJK KR"/>
            </a:endParaRPr>
          </a:p>
        </p:txBody>
      </p:sp>
      <p:pic>
        <p:nvPicPr>
          <p:cNvPr id="114" name="그림 6" descr=""/>
          <p:cNvPicPr/>
          <p:nvPr/>
        </p:nvPicPr>
        <p:blipFill>
          <a:blip r:embed="rId1"/>
          <a:stretch/>
        </p:blipFill>
        <p:spPr>
          <a:xfrm>
            <a:off x="1709280" y="1978560"/>
            <a:ext cx="8772840" cy="322524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7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4" descr=""/>
          <p:cNvPicPr/>
          <p:nvPr/>
        </p:nvPicPr>
        <p:blipFill>
          <a:blip r:embed="rId1"/>
          <a:stretch/>
        </p:blipFill>
        <p:spPr>
          <a:xfrm>
            <a:off x="529920" y="1551960"/>
            <a:ext cx="11163960" cy="479088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8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177920" y="1182960"/>
            <a:ext cx="2305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Selective search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4926240" y="1182960"/>
            <a:ext cx="3970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CNN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을 통해 특성벡터 추출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9149040" y="1182960"/>
            <a:ext cx="288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SVM + Regression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맑은 고딕"/>
              </a:rPr>
              <a:t>Region proposal(</a:t>
            </a:r>
            <a:r>
              <a:rPr b="1" lang="ko-KR" sz="4400" spc="-1" strike="noStrike">
                <a:solidFill>
                  <a:srgbClr val="000000"/>
                </a:solidFill>
                <a:latin typeface="맑은 고딕"/>
              </a:rPr>
              <a:t>영역 제안</a:t>
            </a:r>
            <a:r>
              <a:rPr b="1" lang="en-US" sz="44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16 May 2024</a:t>
            </a:r>
            <a:endParaRPr b="0" lang="en-US" sz="1200" spc="-1" strike="noStrike">
              <a:latin typeface="Noto Sans CJK KR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9220320" y="173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b8b8b"/>
                </a:solidFill>
                <a:latin typeface="맑은 고딕"/>
                <a:ea typeface="DejaVu Sans"/>
              </a:rPr>
              <a:t>9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26" name="그림 6" descr=""/>
          <p:cNvPicPr/>
          <p:nvPr/>
        </p:nvPicPr>
        <p:blipFill>
          <a:blip r:embed="rId1"/>
          <a:stretch/>
        </p:blipFill>
        <p:spPr>
          <a:xfrm>
            <a:off x="227520" y="1882080"/>
            <a:ext cx="6558480" cy="420480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892560" y="2475720"/>
            <a:ext cx="4943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물체가 있을 법한 영역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기존 모델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sliding window 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Selective Search</a:t>
            </a: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1449</TotalTime>
  <Application>LibreOffice/6.4.7.2$Linux_X86_64 LibreOffice_project/40$Build-2</Application>
  <Words>602</Words>
  <Paragraphs>206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2024-05-11T08:15:04Z</dcterms:created>
  <dc:creator>ed</dc:creator>
  <dc:description/>
  <dc:language>ko-KR</dc:language>
  <cp:lastModifiedBy/>
  <dcterms:modified xsi:type="dcterms:W3CDTF">2024-06-09T14:26:06Z</dcterms:modified>
  <cp:revision>53</cp:revision>
  <dc:subject/>
  <dc:title>Mask R-CNN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35</vt:i4>
  </property>
</Properties>
</file>